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7" r:id="rId4"/>
    <p:sldId id="268" r:id="rId5"/>
    <p:sldId id="269" r:id="rId6"/>
    <p:sldId id="270" r:id="rId7"/>
    <p:sldId id="261"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9CB1-F21F-469A-90BC-85B1FC363492}" type="datetimeFigureOut">
              <a:rPr lang="en-IN" smtClean="0"/>
              <a:t>02-09-2024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40D57-1D3F-47D4-B313-D859A5B0E6E2}" type="slidenum">
              <a:rPr lang="en-IN" smtClean="0"/>
              <a:t>‹#›</a:t>
            </a:fld>
            <a:endParaRPr lang="en-IN"/>
          </a:p>
        </p:txBody>
      </p:sp>
    </p:spTree>
    <p:extLst>
      <p:ext uri="{BB962C8B-B14F-4D97-AF65-F5344CB8AC3E}">
        <p14:creationId xmlns:p14="http://schemas.microsoft.com/office/powerpoint/2010/main" val="338290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A40D57-1D3F-47D4-B313-D859A5B0E6E2}" type="slidenum">
              <a:rPr lang="en-IN" smtClean="0"/>
              <a:t>2</a:t>
            </a:fld>
            <a:endParaRPr lang="en-IN"/>
          </a:p>
        </p:txBody>
      </p:sp>
    </p:spTree>
    <p:extLst>
      <p:ext uri="{BB962C8B-B14F-4D97-AF65-F5344CB8AC3E}">
        <p14:creationId xmlns:p14="http://schemas.microsoft.com/office/powerpoint/2010/main" val="285036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2676759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055A-F1B6-2A12-9A3C-C430A6D03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D6F236-1DDF-B01C-AB38-0E88A696D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F2DB5B-C191-1B23-EAA8-BA2E3BA74FE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2783290B-7DFE-7366-687A-3B6683E25E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18A36B-49F1-457C-EA31-6AF7A009803D}"/>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10402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F2D6-947F-4874-21ED-3816A591D1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82D7ED-843D-FD52-AD5A-42DAB00EC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C48BE8-98BC-F355-A4D1-B856E68C295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7D351B13-2720-4E61-9590-2A62A1F16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C60F69-D4B5-63A7-19F6-423606D13EE9}"/>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8951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7A4EA-FFDB-BAAE-13D8-2F247C42C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2BC512-10EB-10AD-FBCF-94DFA4463F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C0744C-159B-E7A7-80AC-10FCF81A98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CCC5E0D6-DCA0-A93E-E111-704ECB0BA0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F9612-BEFC-9240-96C6-77C3244CE41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92643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BB4-E9FE-06E9-3FE5-1FDD3D53B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FBDADC-CE15-2FC8-3B9F-6234FC4DFA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BCB4D-ABCC-CD32-61DC-954614649781}"/>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B511B902-2B8A-3D64-3F77-E925BB7FE6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F7E96-F9E8-5980-440E-ADF301E9D4F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89853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0044-DF4F-0448-D85A-7AAE24F44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C85BC9-857B-0A7F-4425-B9D52B0C79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DFABD7-AD54-398C-44EC-BA9B892FB55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9CB167AA-3008-66CD-8F46-2B8C09EF8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C63E-49AC-2F44-113D-7FE9F188514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69648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4AE2-CEA4-043C-86BE-A97E6A2003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C6C2E9-DB3A-4633-D158-0C3C9C40B0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6E4927-2ADB-0819-7329-CF21DD85B7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DF0783-8386-2790-DE82-BDBB6DA4839F}"/>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F1820128-CE3E-49F4-95DA-C3CB81389F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5F8DB5-9D91-D3FA-CA49-DA6CE7F0FE25}"/>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78203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DD71-E403-B6CA-4CE6-2FA2CA1E4B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D38B7F-D953-EE20-1748-5C4358C8D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3146E3-C4BE-C4FD-CFA3-B908DC4867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39A22C-D3FD-AFF3-7270-896E6FAD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029791-137C-1CC9-2990-2103E4A42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2AE707-1D32-CE77-FE0E-107D02FB6E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8" name="Footer Placeholder 7">
            <a:extLst>
              <a:ext uri="{FF2B5EF4-FFF2-40B4-BE49-F238E27FC236}">
                <a16:creationId xmlns:a16="http://schemas.microsoft.com/office/drawing/2014/main" id="{44E33123-530F-F48F-89A5-FA7BB9D780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CAFA4-F674-F850-31DB-C6F1014C298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0083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A43E-95CB-735B-EAF5-6DADFF8A02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DBE0D4-5C11-9124-70D8-2967E23F14F2}"/>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4" name="Footer Placeholder 3">
            <a:extLst>
              <a:ext uri="{FF2B5EF4-FFF2-40B4-BE49-F238E27FC236}">
                <a16:creationId xmlns:a16="http://schemas.microsoft.com/office/drawing/2014/main" id="{EAA22479-6896-B827-0862-153BAE8D88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F593-18C4-275C-1A8A-A567ADA76C2F}"/>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12182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A39CE-F1C7-3983-6723-2F7F745969A6}"/>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3" name="Footer Placeholder 2">
            <a:extLst>
              <a:ext uri="{FF2B5EF4-FFF2-40B4-BE49-F238E27FC236}">
                <a16:creationId xmlns:a16="http://schemas.microsoft.com/office/drawing/2014/main" id="{CF39B12E-6891-3851-8020-C7F9480BA5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1FCD6F-126F-5F3C-6D9F-11CC048D093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28532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2A65-68DB-E600-C832-0F1A76FAB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A7742D-16BA-BFF2-BFD8-F7DDCEE88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E30978-BEEC-4E3D-BFCF-162056287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5CCA5-5936-B5EB-F986-CD3F37EFB76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6191D6B4-5695-FB92-5716-32CFFD417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4C39C3-E481-FBE5-8171-0CCCFE0ADCA0}"/>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44577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AD75-28C3-0B42-51E5-9BD5D98AC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DEF631-777B-3F2D-C2FB-8E2BA0CFD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E95162-A5FB-4DD8-1C1F-D43CB9927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82FDC-C99A-F34F-0A57-E4DBFF92D1C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EB4FB8FD-B996-4462-BDB2-FA20C0E00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763AA-4246-9E5C-B7CE-B447E55C329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8139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D0E14-71C1-9193-C37F-785CEA6F9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A4CF97-7C82-D290-CD14-DC7DDCFAF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A715A4-3F04-368B-3619-0BCA1319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A6F30D5F-B5E0-010B-0EF0-E620DAC37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7721582-C39E-E96C-47B6-F093E7FCD8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7F8C87-BE66-4EEA-9577-EBC82084F704}" type="slidenum">
              <a:rPr lang="en-IN" smtClean="0"/>
              <a:t>‹#›</a:t>
            </a:fld>
            <a:endParaRPr lang="en-IN"/>
          </a:p>
        </p:txBody>
      </p:sp>
    </p:spTree>
    <p:extLst>
      <p:ext uri="{BB962C8B-B14F-4D97-AF65-F5344CB8AC3E}">
        <p14:creationId xmlns:p14="http://schemas.microsoft.com/office/powerpoint/2010/main" val="357555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4.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4.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notesSlide" Target="../notesSlides/notesSlide6.xml"/><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4.svg"/><Relationship Id="rId10"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dirty="0">
                <a:solidFill>
                  <a:srgbClr val="FFFFFF"/>
                </a:solidFill>
                <a:latin typeface="+mj-lt"/>
                <a:ea typeface="+mj-ea"/>
                <a:cs typeface="+mj-cs"/>
              </a:rPr>
              <a:t>Project Status </a:t>
            </a:r>
          </a:p>
          <a:p>
            <a:pPr>
              <a:lnSpc>
                <a:spcPct val="90000"/>
              </a:lnSpc>
              <a:spcBef>
                <a:spcPct val="0"/>
              </a:spcBef>
              <a:spcAft>
                <a:spcPts val="600"/>
              </a:spcAft>
            </a:pPr>
            <a:r>
              <a:rPr lang="en-US" sz="5200" b="1" dirty="0">
                <a:solidFill>
                  <a:srgbClr val="FFFFFF"/>
                </a:solidFill>
                <a:latin typeface="+mj-lt"/>
                <a:ea typeface="+mj-ea"/>
                <a:cs typeface="+mj-cs"/>
              </a:rPr>
              <a:t>Algorithmic Trading with Deep Learning</a:t>
            </a:r>
            <a:endParaRPr lang="en-US" sz="5200" dirty="0">
              <a:solidFill>
                <a:srgbClr val="FFFFFF"/>
              </a:solidFill>
              <a:latin typeface="+mj-lt"/>
              <a:ea typeface="+mj-ea"/>
              <a:cs typeface="+mj-cs"/>
            </a:endParaRPr>
          </a:p>
        </p:txBody>
      </p:sp>
      <p:sp>
        <p:nvSpPr>
          <p:cNvPr id="3" name="Object 2"/>
          <p:cNvSpPr/>
          <p:nvPr/>
        </p:nvSpPr>
        <p:spPr>
          <a:xfrm>
            <a:off x="643466" y="4551037"/>
            <a:ext cx="8253646" cy="1578054"/>
          </a:xfrm>
          <a:prstGeom prst="rect">
            <a:avLst/>
          </a:prstGeom>
        </p:spPr>
        <p:txBody>
          <a:bodyPr vert="horz" lIns="91440" tIns="45720" rIns="91440" bIns="45720" rtlCol="0" anchor="b">
            <a:normAutofit/>
          </a:bodyPr>
          <a:lstStyle/>
          <a:p>
            <a:pPr>
              <a:lnSpc>
                <a:spcPct val="90000"/>
              </a:lnSpc>
              <a:spcBef>
                <a:spcPts val="1000"/>
              </a:spcBef>
            </a:pPr>
            <a:r>
              <a:rPr lang="en-US" sz="2400" spc="61" dirty="0">
                <a:solidFill>
                  <a:srgbClr val="FFFFFF"/>
                </a:solidFill>
              </a:rPr>
              <a:t>Ritesh Kumar</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54C8EE51-A331-52B9-250B-F6E6D2D7BD7D}"/>
              </a:ext>
            </a:extLst>
          </p:cNvPr>
          <p:cNvPicPr>
            <a:picLocks noChangeAspect="1"/>
          </p:cNvPicPr>
          <p:nvPr/>
        </p:nvPicPr>
        <p:blipFill rotWithShape="1">
          <a:blip r:embed="rId3"/>
          <a:srcRect l="426" r="-1" b="-1"/>
          <a:stretch/>
        </p:blipFill>
        <p:spPr>
          <a:xfrm>
            <a:off x="240812" y="136702"/>
            <a:ext cx="11710396" cy="6585878"/>
          </a:xfrm>
          <a:prstGeom prst="rect">
            <a:avLst/>
          </a:prstGeom>
        </p:spPr>
      </p:pic>
    </p:spTree>
    <p:extLst>
      <p:ext uri="{BB962C8B-B14F-4D97-AF65-F5344CB8AC3E}">
        <p14:creationId xmlns:p14="http://schemas.microsoft.com/office/powerpoint/2010/main" val="390681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Project Status Overview</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9198" y="1928036"/>
            <a:ext cx="999875" cy="847513"/>
          </a:xfrm>
          <a:prstGeom prst="rect">
            <a:avLst/>
          </a:prstGeom>
        </p:spPr>
      </p:pic>
      <p:sp>
        <p:nvSpPr>
          <p:cNvPr id="5" name="Object 4"/>
          <p:cNvSpPr/>
          <p:nvPr/>
        </p:nvSpPr>
        <p:spPr>
          <a:xfrm>
            <a:off x="330911" y="3160468"/>
            <a:ext cx="3718583"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PROJECT CHARTER COMPLETED</a:t>
            </a:r>
            <a:endParaRPr lang="en-US" dirty="0"/>
          </a:p>
        </p:txBody>
      </p:sp>
      <p:sp>
        <p:nvSpPr>
          <p:cNvPr id="6" name="Object 5"/>
          <p:cNvSpPr/>
          <p:nvPr/>
        </p:nvSpPr>
        <p:spPr>
          <a:xfrm>
            <a:off x="330911" y="3446593"/>
            <a:ext cx="3718583" cy="1011183"/>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The project charter, which outlines the scope, objectives, and key stakeholders, has been finalized and approved.</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1579" y="1994986"/>
            <a:ext cx="818945" cy="723719"/>
          </a:xfrm>
          <a:prstGeom prst="rect">
            <a:avLst/>
          </a:prstGeom>
        </p:spPr>
      </p:pic>
      <p:sp>
        <p:nvSpPr>
          <p:cNvPr id="8" name="Object 7"/>
          <p:cNvSpPr/>
          <p:nvPr/>
        </p:nvSpPr>
        <p:spPr>
          <a:xfrm>
            <a:off x="4219472" y="3160468"/>
            <a:ext cx="3750007" cy="431494"/>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DATA EXTRACTION SYSTEM IMPLEMENTED</a:t>
            </a:r>
            <a:endParaRPr lang="en-US" dirty="0"/>
          </a:p>
        </p:txBody>
      </p:sp>
      <p:sp>
        <p:nvSpPr>
          <p:cNvPr id="9" name="Object 8"/>
          <p:cNvSpPr/>
          <p:nvPr/>
        </p:nvSpPr>
        <p:spPr>
          <a:xfrm>
            <a:off x="4219472" y="3662340"/>
            <a:ext cx="3750007" cy="1011183"/>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The data extraction system, responsible for retrieving data from various sources, has been successfully set up and is operational.</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9342" y="2028463"/>
            <a:ext cx="752287" cy="638015"/>
          </a:xfrm>
          <a:prstGeom prst="rect">
            <a:avLst/>
          </a:prstGeom>
        </p:spPr>
      </p:pic>
      <p:sp>
        <p:nvSpPr>
          <p:cNvPr id="11" name="Object 10"/>
          <p:cNvSpPr/>
          <p:nvPr/>
        </p:nvSpPr>
        <p:spPr>
          <a:xfrm>
            <a:off x="8113271" y="3160468"/>
            <a:ext cx="3770957" cy="431494"/>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EXPLORATORY DATA ANALYSIS PERFORMED</a:t>
            </a:r>
            <a:endParaRPr lang="en-US" dirty="0"/>
          </a:p>
        </p:txBody>
      </p:sp>
      <p:sp>
        <p:nvSpPr>
          <p:cNvPr id="12" name="Object 11"/>
          <p:cNvSpPr/>
          <p:nvPr/>
        </p:nvSpPr>
        <p:spPr>
          <a:xfrm>
            <a:off x="8113271" y="3662340"/>
            <a:ext cx="3770957" cy="1011183"/>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Extensive exploratory data analysis has been conducted to gain insights into the data, identify trends, interactions and patterns.</a:t>
            </a:r>
            <a:endParaRPr lang="en-US" dirty="0"/>
          </a:p>
        </p:txBody>
      </p:sp>
      <p:sp>
        <p:nvSpPr>
          <p:cNvPr id="13" name="Object 12"/>
          <p:cNvSpPr/>
          <p:nvPr/>
        </p:nvSpPr>
        <p:spPr>
          <a:xfrm>
            <a:off x="0" y="5142214"/>
            <a:ext cx="12188952" cy="1714071"/>
          </a:xfrm>
          <a:prstGeom prst="rect">
            <a:avLst/>
          </a:prstGeom>
          <a:solidFill>
            <a:srgbClr val="9AD2CB"/>
          </a:solidFill>
        </p:spPr>
        <p:txBody>
          <a:bodyPr/>
          <a:lstStyle/>
          <a:p>
            <a:endParaRPr lang="en-IN"/>
          </a:p>
        </p:txBody>
      </p:sp>
      <p:sp>
        <p:nvSpPr>
          <p:cNvPr id="14" name="Object 13"/>
          <p:cNvSpPr/>
          <p:nvPr/>
        </p:nvSpPr>
        <p:spPr>
          <a:xfrm>
            <a:off x="611233" y="5462263"/>
            <a:ext cx="10966486" cy="1079032"/>
          </a:xfrm>
          <a:prstGeom prst="rect">
            <a:avLst/>
          </a:prstGeom>
          <a:noFill/>
        </p:spPr>
        <p:txBody>
          <a:bodyPr wrap="square" lIns="0" tIns="0" rIns="0" bIns="0" rtlCol="0" anchor="t"/>
          <a:lstStyle/>
          <a:p>
            <a:pPr algn="ctr">
              <a:lnSpc>
                <a:spcPts val="2125"/>
              </a:lnSpc>
              <a:buNone/>
            </a:pPr>
            <a:r>
              <a:rPr lang="en-US" sz="1575" b="1" kern="0" spc="158" dirty="0">
                <a:solidFill>
                  <a:srgbClr val="181818">
                    <a:alpha val="80000"/>
                  </a:srgbClr>
                </a:solidFill>
                <a:latin typeface="Roboto" pitchFamily="34" charset="0"/>
                <a:ea typeface="Roboto" pitchFamily="34" charset="-122"/>
                <a:cs typeface="Roboto" pitchFamily="34" charset="-120"/>
              </a:rPr>
              <a:t>THE PROJECT IS ON TRACK, WITH THE KEY MILESTONES OF THE PROJECT CHARTER, DATA EXTRACTION SYSTEM, AND EXPLORATORY DATA ANALYSIS COMPLETED AS OF JULY 9, 2024. THIS LAYS A STRONG FOUNDATION FOR THE NEXT PHASE OF THE PROJECT.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Project Status - Continued</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034" y="2410785"/>
            <a:ext cx="1009398" cy="561835"/>
          </a:xfrm>
          <a:prstGeom prst="rect">
            <a:avLst/>
          </a:prstGeom>
        </p:spPr>
      </p:pic>
      <p:sp>
        <p:nvSpPr>
          <p:cNvPr id="5" name="Object 4"/>
          <p:cNvSpPr/>
          <p:nvPr/>
        </p:nvSpPr>
        <p:spPr>
          <a:xfrm>
            <a:off x="320436" y="3526136"/>
            <a:ext cx="3739532"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PRE-PROCESSING TASKS</a:t>
            </a:r>
            <a:endParaRPr lang="en-US" dirty="0"/>
          </a:p>
        </p:txBody>
      </p:sp>
      <p:sp>
        <p:nvSpPr>
          <p:cNvPr id="6" name="Object 5"/>
          <p:cNvSpPr/>
          <p:nvPr/>
        </p:nvSpPr>
        <p:spPr>
          <a:xfrm>
            <a:off x="320436" y="3812261"/>
            <a:ext cx="3739532"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Covers the various pre-processing steps, such as data cleaning, feature selection, and data normalization.</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420" y="2293612"/>
            <a:ext cx="857036" cy="857036"/>
          </a:xfrm>
          <a:prstGeom prst="rect">
            <a:avLst/>
          </a:prstGeom>
        </p:spPr>
      </p:pic>
      <p:sp>
        <p:nvSpPr>
          <p:cNvPr id="8" name="Object 7"/>
          <p:cNvSpPr/>
          <p:nvPr/>
        </p:nvSpPr>
        <p:spPr>
          <a:xfrm>
            <a:off x="4345171" y="3526136"/>
            <a:ext cx="3498610"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FEATURE ENGINEERING</a:t>
            </a:r>
            <a:endParaRPr lang="en-US" dirty="0"/>
          </a:p>
        </p:txBody>
      </p:sp>
      <p:sp>
        <p:nvSpPr>
          <p:cNvPr id="9" name="Object 8"/>
          <p:cNvSpPr/>
          <p:nvPr/>
        </p:nvSpPr>
        <p:spPr>
          <a:xfrm>
            <a:off x="4345171" y="3812261"/>
            <a:ext cx="3498610"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Creating new features from the raw data to improve the model's performance.</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9342" y="2394041"/>
            <a:ext cx="752287" cy="638015"/>
          </a:xfrm>
          <a:prstGeom prst="rect">
            <a:avLst/>
          </a:prstGeom>
        </p:spPr>
      </p:pic>
      <p:sp>
        <p:nvSpPr>
          <p:cNvPr id="11" name="Object 10"/>
          <p:cNvSpPr/>
          <p:nvPr/>
        </p:nvSpPr>
        <p:spPr>
          <a:xfrm>
            <a:off x="8118509" y="3526136"/>
            <a:ext cx="3760482"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DATA NORMALIZATION</a:t>
            </a:r>
            <a:endParaRPr lang="en-US" dirty="0"/>
          </a:p>
        </p:txBody>
      </p:sp>
      <p:sp>
        <p:nvSpPr>
          <p:cNvPr id="12" name="Object 11"/>
          <p:cNvSpPr/>
          <p:nvPr/>
        </p:nvSpPr>
        <p:spPr>
          <a:xfrm>
            <a:off x="8118509" y="3812261"/>
            <a:ext cx="3760482"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Covers the importance of data normalization and the techniques used to ensure the data is on a consistent scale.</a:t>
            </a:r>
            <a:endParaRPr lang="en-US" dirty="0"/>
          </a:p>
        </p:txBody>
      </p:sp>
      <p:sp>
        <p:nvSpPr>
          <p:cNvPr id="13" name="Object 12"/>
          <p:cNvSpPr/>
          <p:nvPr/>
        </p:nvSpPr>
        <p:spPr>
          <a:xfrm>
            <a:off x="0" y="5408847"/>
            <a:ext cx="12188952" cy="1447438"/>
          </a:xfrm>
          <a:prstGeom prst="rect">
            <a:avLst/>
          </a:prstGeom>
          <a:solidFill>
            <a:srgbClr val="9AD2CB"/>
          </a:solidFill>
        </p:spPr>
        <p:txBody>
          <a:bodyPr/>
          <a:lstStyle/>
          <a:p>
            <a:endParaRPr lang="en-IN"/>
          </a:p>
        </p:txBody>
      </p:sp>
      <p:sp>
        <p:nvSpPr>
          <p:cNvPr id="14" name="Object 13"/>
          <p:cNvSpPr/>
          <p:nvPr/>
        </p:nvSpPr>
        <p:spPr>
          <a:xfrm>
            <a:off x="428667" y="5728897"/>
            <a:ext cx="11331619" cy="809274"/>
          </a:xfrm>
          <a:prstGeom prst="rect">
            <a:avLst/>
          </a:prstGeom>
          <a:noFill/>
        </p:spPr>
        <p:txBody>
          <a:bodyPr wrap="square" lIns="0" tIns="0" rIns="0" bIns="0" rtlCol="0" anchor="t"/>
          <a:lstStyle/>
          <a:p>
            <a:pPr algn="ctr">
              <a:lnSpc>
                <a:spcPts val="2125"/>
              </a:lnSpc>
              <a:buNone/>
            </a:pPr>
            <a:r>
              <a:rPr lang="en-US" sz="1575" b="1" kern="0" spc="158" dirty="0">
                <a:solidFill>
                  <a:srgbClr val="181818">
                    <a:alpha val="80000"/>
                  </a:srgbClr>
                </a:solidFill>
                <a:latin typeface="Roboto" pitchFamily="34" charset="0"/>
                <a:ea typeface="Roboto" pitchFamily="34" charset="-122"/>
                <a:cs typeface="Roboto" pitchFamily="34" charset="-120"/>
              </a:rPr>
              <a:t>THE PRE-PROCESSING TASKS, INCLUDING FEATURE ENGINEERING AND DATA NORMALIZATION, ARE CRUCIAL STEPS IN THE PROJECT'S PROGRESS. THESE STEPS ENSURE THE DATA IS PREPARED FOR THE SUBSEQUENT ALGORITHMIC TRADING MODEL DEVELOPMENT.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Risks and Issues</a:t>
            </a:r>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6782" y="2039253"/>
            <a:ext cx="409473" cy="438040"/>
          </a:xfrm>
          <a:prstGeom prst="rect">
            <a:avLst/>
          </a:prstGeom>
        </p:spPr>
      </p:pic>
      <p:sp>
        <p:nvSpPr>
          <p:cNvPr id="5" name="Object 4"/>
          <p:cNvSpPr/>
          <p:nvPr/>
        </p:nvSpPr>
        <p:spPr>
          <a:xfrm>
            <a:off x="1380780" y="1851108"/>
            <a:ext cx="2775843" cy="431494"/>
          </a:xfrm>
          <a:prstGeom prst="rect">
            <a:avLst/>
          </a:prstGeom>
          <a:noFill/>
        </p:spPr>
        <p:txBody>
          <a:bodyPr wrap="square" lIns="0" tIns="0" rIns="0" bIns="0" rtlCol="0" anchor="t"/>
          <a:lstStyle/>
          <a:p>
            <a:pPr algn="l">
              <a:lnSpc>
                <a:spcPts val="1700"/>
              </a:lnSpc>
              <a:buNone/>
            </a:pPr>
            <a:r>
              <a:rPr lang="en-US" sz="1260" b="1" kern="0" spc="126" dirty="0">
                <a:latin typeface="Roboto" pitchFamily="34" charset="0"/>
                <a:ea typeface="Roboto" pitchFamily="34" charset="-122"/>
                <a:cs typeface="Roboto" pitchFamily="34" charset="-120"/>
              </a:rPr>
              <a:t>INTERNET OUTAGE INCIDENT</a:t>
            </a:r>
            <a:endParaRPr lang="en-US" dirty="0"/>
          </a:p>
        </p:txBody>
      </p:sp>
      <p:sp>
        <p:nvSpPr>
          <p:cNvPr id="6" name="Object 5"/>
          <p:cNvSpPr/>
          <p:nvPr/>
        </p:nvSpPr>
        <p:spPr>
          <a:xfrm>
            <a:off x="1380780" y="2352980"/>
            <a:ext cx="2775843" cy="2022366"/>
          </a:xfrm>
          <a:prstGeom prst="rect">
            <a:avLst/>
          </a:prstGeom>
          <a:noFill/>
        </p:spPr>
        <p:txBody>
          <a:bodyPr wrap="square" lIns="0" tIns="0" rIns="0" bIns="0" rtlCol="0" anchor="t"/>
          <a:lstStyle/>
          <a:p>
            <a:pPr marL="114300">
              <a:spcAft>
                <a:spcPts val="600"/>
              </a:spcAft>
            </a:pPr>
            <a:r>
              <a:rPr lang="en-US" sz="1400" kern="0" spc="38" dirty="0">
                <a:latin typeface="Roboto" pitchFamily="34" charset="0"/>
                <a:ea typeface="Roboto" pitchFamily="34" charset="-122"/>
                <a:cs typeface="Roboto" pitchFamily="34" charset="-120"/>
              </a:rPr>
              <a:t>An internet outage occurred between 11:21 AM and 1:08 PM on July 3, 2024, resulting in a gap in data collection.</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25473" y="2111790"/>
            <a:ext cx="428518" cy="285679"/>
          </a:xfrm>
          <a:prstGeom prst="rect">
            <a:avLst/>
          </a:prstGeom>
        </p:spPr>
      </p:pic>
      <p:sp>
        <p:nvSpPr>
          <p:cNvPr id="8" name="Object 7"/>
          <p:cNvSpPr/>
          <p:nvPr/>
        </p:nvSpPr>
        <p:spPr>
          <a:xfrm>
            <a:off x="5285053" y="1851108"/>
            <a:ext cx="2775843" cy="215747"/>
          </a:xfrm>
          <a:prstGeom prst="rect">
            <a:avLst/>
          </a:prstGeom>
          <a:noFill/>
        </p:spPr>
        <p:txBody>
          <a:bodyPr wrap="square" lIns="0" tIns="0" rIns="0" bIns="0" rtlCol="0" anchor="t"/>
          <a:lstStyle/>
          <a:p>
            <a:pPr algn="l">
              <a:lnSpc>
                <a:spcPts val="1700"/>
              </a:lnSpc>
              <a:buNone/>
            </a:pPr>
            <a:r>
              <a:rPr lang="en-US" sz="1260" b="1" kern="0" spc="126" dirty="0">
                <a:latin typeface="Roboto" pitchFamily="34" charset="0"/>
                <a:ea typeface="Roboto" pitchFamily="34" charset="-122"/>
                <a:cs typeface="Roboto" pitchFamily="34" charset="-120"/>
              </a:rPr>
              <a:t>MITIGATION MEASURES</a:t>
            </a:r>
            <a:endParaRPr lang="en-US" dirty="0"/>
          </a:p>
        </p:txBody>
      </p:sp>
      <p:sp>
        <p:nvSpPr>
          <p:cNvPr id="9" name="Object 8"/>
          <p:cNvSpPr/>
          <p:nvPr/>
        </p:nvSpPr>
        <p:spPr>
          <a:xfrm>
            <a:off x="5285053" y="2137233"/>
            <a:ext cx="2775843" cy="2275162"/>
          </a:xfrm>
          <a:prstGeom prst="rect">
            <a:avLst/>
          </a:prstGeom>
          <a:noFill/>
        </p:spPr>
        <p:txBody>
          <a:bodyPr wrap="square" lIns="0" tIns="0" rIns="0" bIns="0" rtlCol="0" anchor="t"/>
          <a:lstStyle/>
          <a:p>
            <a:pPr>
              <a:spcBef>
                <a:spcPts val="543"/>
              </a:spcBef>
            </a:pPr>
            <a:r>
              <a:rPr lang="en-US" sz="1400" kern="0" spc="38" dirty="0">
                <a:latin typeface="Roboto" pitchFamily="34" charset="0"/>
                <a:ea typeface="Roboto" pitchFamily="34" charset="-122"/>
                <a:cs typeface="Roboto" pitchFamily="34" charset="-120"/>
              </a:rPr>
              <a:t>To prevent future disruptions, starting from 8-Jul-24, we have migrated our data collection process to Sagemaker Studio on AWS.</a:t>
            </a:r>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8589" y="2033675"/>
            <a:ext cx="447563" cy="447563"/>
          </a:xfrm>
          <a:prstGeom prst="rect">
            <a:avLst/>
          </a:prstGeom>
        </p:spPr>
      </p:pic>
      <p:sp>
        <p:nvSpPr>
          <p:cNvPr id="11" name="Object 10"/>
          <p:cNvSpPr/>
          <p:nvPr/>
        </p:nvSpPr>
        <p:spPr>
          <a:xfrm>
            <a:off x="9189327" y="1851108"/>
            <a:ext cx="2775843" cy="215747"/>
          </a:xfrm>
          <a:prstGeom prst="rect">
            <a:avLst/>
          </a:prstGeom>
          <a:noFill/>
        </p:spPr>
        <p:txBody>
          <a:bodyPr wrap="square" lIns="0" tIns="0" rIns="0" bIns="0" rtlCol="0" anchor="t"/>
          <a:lstStyle/>
          <a:p>
            <a:pPr algn="l">
              <a:lnSpc>
                <a:spcPts val="1700"/>
              </a:lnSpc>
              <a:buNone/>
            </a:pPr>
            <a:r>
              <a:rPr lang="en-US" sz="1260" b="1" kern="0" spc="126" dirty="0">
                <a:latin typeface="Roboto" pitchFamily="34" charset="0"/>
                <a:ea typeface="Roboto" pitchFamily="34" charset="-122"/>
                <a:cs typeface="Roboto" pitchFamily="34" charset="-120"/>
              </a:rPr>
              <a:t>ABSENCE OF MAJOR RISKS</a:t>
            </a:r>
            <a:endParaRPr lang="en-US" dirty="0"/>
          </a:p>
        </p:txBody>
      </p:sp>
      <p:sp>
        <p:nvSpPr>
          <p:cNvPr id="12" name="Object 11"/>
          <p:cNvSpPr/>
          <p:nvPr/>
        </p:nvSpPr>
        <p:spPr>
          <a:xfrm>
            <a:off x="9189327" y="2137233"/>
            <a:ext cx="2775843" cy="1263979"/>
          </a:xfrm>
          <a:prstGeom prst="rect">
            <a:avLst/>
          </a:prstGeom>
          <a:noFill/>
        </p:spPr>
        <p:txBody>
          <a:bodyPr wrap="square" lIns="0" tIns="0" rIns="0" bIns="0" rtlCol="0" anchor="t"/>
          <a:lstStyle/>
          <a:p>
            <a:pPr algn="l">
              <a:lnSpc>
                <a:spcPts val="1991"/>
              </a:lnSpc>
              <a:spcBef>
                <a:spcPts val="543"/>
              </a:spcBef>
              <a:buNone/>
            </a:pPr>
            <a:r>
              <a:rPr lang="en-US" sz="1275" kern="0" spc="38" dirty="0">
                <a:latin typeface="Roboto" pitchFamily="34" charset="0"/>
                <a:ea typeface="Roboto" pitchFamily="34" charset="-122"/>
                <a:cs typeface="Roboto" pitchFamily="34" charset="-120"/>
              </a:rPr>
              <a:t>Confirms that there are no other major risks or issues identified at this time, and the project is progressing as planned with no significant concerns.</a:t>
            </a:r>
            <a:endParaRPr lang="en-US" dirty="0"/>
          </a:p>
        </p:txBody>
      </p:sp>
      <p:sp>
        <p:nvSpPr>
          <p:cNvPr id="13" name="Object 12"/>
          <p:cNvSpPr/>
          <p:nvPr/>
        </p:nvSpPr>
        <p:spPr>
          <a:xfrm>
            <a:off x="0" y="5142214"/>
            <a:ext cx="12188952" cy="1714071"/>
          </a:xfrm>
          <a:prstGeom prst="rect">
            <a:avLst/>
          </a:prstGeom>
          <a:solidFill>
            <a:srgbClr val="9AD2CB"/>
          </a:solidFill>
        </p:spPr>
        <p:txBody>
          <a:bodyPr/>
          <a:lstStyle/>
          <a:p>
            <a:endParaRPr lang="en-IN"/>
          </a:p>
        </p:txBody>
      </p:sp>
      <p:sp>
        <p:nvSpPr>
          <p:cNvPr id="14" name="Object 13"/>
          <p:cNvSpPr/>
          <p:nvPr/>
        </p:nvSpPr>
        <p:spPr>
          <a:xfrm>
            <a:off x="635337" y="5462263"/>
            <a:ext cx="10918278" cy="1079032"/>
          </a:xfrm>
          <a:prstGeom prst="rect">
            <a:avLst/>
          </a:prstGeom>
          <a:noFill/>
        </p:spPr>
        <p:txBody>
          <a:bodyPr wrap="square" lIns="0" tIns="0" rIns="0" bIns="0" rtlCol="0" anchor="t"/>
          <a:lstStyle/>
          <a:p>
            <a:pPr algn="ctr">
              <a:lnSpc>
                <a:spcPts val="2125"/>
              </a:lnSpc>
              <a:buNone/>
            </a:pPr>
            <a:r>
              <a:rPr lang="en-US" sz="1575" b="1" kern="0" spc="158" dirty="0">
                <a:latin typeface="Roboto" pitchFamily="34" charset="0"/>
                <a:ea typeface="Roboto" pitchFamily="34" charset="-122"/>
                <a:cs typeface="Roboto" pitchFamily="34" charset="-120"/>
              </a:rPr>
              <a:t>THE PROJECT TEAM HAS EFFECTIVELY ADDRESSED THE ISOLATED INTERNET OUTAGE INCIDENT AND IMPLEMENTED ROBUST MITIGATION MEASURES TO ENSURE THE STABILITY AND RELIABILITY OF THE TRADING PLATFORM. WITH NO OTHER MAJOR RISKS OR ISSUES IDENTIFIED, THE PROJECT IS WELL ON TRACK TO MEET ITS OBJECTIVES.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Accomplishments</a:t>
            </a:r>
            <a:endParaRPr lang="en-US" dirty="0"/>
          </a:p>
        </p:txBody>
      </p:sp>
      <p:pic>
        <p:nvPicPr>
          <p:cNvPr id="4" name="Object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6692" y="1999672"/>
            <a:ext cx="504699" cy="418995"/>
          </a:xfrm>
          <a:prstGeom prst="rect">
            <a:avLst/>
          </a:prstGeom>
        </p:spPr>
      </p:pic>
      <p:sp>
        <p:nvSpPr>
          <p:cNvPr id="5" name="Object 4"/>
          <p:cNvSpPr/>
          <p:nvPr/>
        </p:nvSpPr>
        <p:spPr>
          <a:xfrm>
            <a:off x="1999750" y="178921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COMPLETED DATA COLLECTION</a:t>
            </a:r>
            <a:endParaRPr lang="en-US" dirty="0"/>
          </a:p>
        </p:txBody>
      </p:sp>
      <p:sp>
        <p:nvSpPr>
          <p:cNvPr id="6" name="Object 5"/>
          <p:cNvSpPr/>
          <p:nvPr/>
        </p:nvSpPr>
        <p:spPr>
          <a:xfrm>
            <a:off x="1999750" y="2075336"/>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Gathered a comprehensive dataset of historical stock prices, trading volumes, and relevant market indicators to provide a solid foundation for the analysis.</a:t>
            </a:r>
            <a:endParaRPr lang="en-US" dirty="0"/>
          </a:p>
        </p:txBody>
      </p:sp>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2489" y="3690088"/>
            <a:ext cx="380905" cy="323769"/>
          </a:xfrm>
          <a:prstGeom prst="rect">
            <a:avLst/>
          </a:prstGeom>
        </p:spPr>
      </p:pic>
      <p:sp>
        <p:nvSpPr>
          <p:cNvPr id="8" name="Object 7"/>
          <p:cNvSpPr/>
          <p:nvPr/>
        </p:nvSpPr>
        <p:spPr>
          <a:xfrm>
            <a:off x="1999750"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EXPLORATORY DATA ANALYSIS</a:t>
            </a:r>
            <a:endParaRPr lang="en-US" dirty="0"/>
          </a:p>
        </p:txBody>
      </p:sp>
      <p:sp>
        <p:nvSpPr>
          <p:cNvPr id="9" name="Object 8"/>
          <p:cNvSpPr/>
          <p:nvPr/>
        </p:nvSpPr>
        <p:spPr>
          <a:xfrm>
            <a:off x="1999750" y="3732271"/>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Performed extensive exploratory data analysis, identifying patterns, trends, and potential insights that will inform the subsequent model development.</a:t>
            </a:r>
            <a:endParaRPr lang="en-US" dirty="0"/>
          </a:p>
        </p:txBody>
      </p:sp>
      <p:pic>
        <p:nvPicPr>
          <p:cNvPr id="10" name="Object 9"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88770" y="1938299"/>
            <a:ext cx="409473" cy="504699"/>
          </a:xfrm>
          <a:prstGeom prst="rect">
            <a:avLst/>
          </a:prstGeom>
        </p:spPr>
      </p:pic>
      <p:sp>
        <p:nvSpPr>
          <p:cNvPr id="11" name="Object 10"/>
          <p:cNvSpPr/>
          <p:nvPr/>
        </p:nvSpPr>
        <p:spPr>
          <a:xfrm>
            <a:off x="7237190" y="178921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FEATURE ENGINEERING</a:t>
            </a:r>
            <a:endParaRPr lang="en-US" dirty="0"/>
          </a:p>
        </p:txBody>
      </p:sp>
      <p:sp>
        <p:nvSpPr>
          <p:cNvPr id="12" name="Object 11"/>
          <p:cNvSpPr/>
          <p:nvPr/>
        </p:nvSpPr>
        <p:spPr>
          <a:xfrm>
            <a:off x="7237190" y="2075336"/>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Engineered a diverse set of features, including technical indicators, market sentiment, and macroeconomic factors, to capture the complexity of the financial markets.</a:t>
            </a:r>
            <a:endParaRPr lang="en-US" dirty="0"/>
          </a:p>
        </p:txBody>
      </p:sp>
      <p:pic>
        <p:nvPicPr>
          <p:cNvPr id="13" name="Object 12"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2031" y="3690088"/>
            <a:ext cx="428518" cy="323769"/>
          </a:xfrm>
          <a:prstGeom prst="rect">
            <a:avLst/>
          </a:prstGeom>
        </p:spPr>
      </p:pic>
      <p:sp>
        <p:nvSpPr>
          <p:cNvPr id="14" name="Object 13"/>
          <p:cNvSpPr/>
          <p:nvPr/>
        </p:nvSpPr>
        <p:spPr>
          <a:xfrm>
            <a:off x="7237190"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MIGRATION TO AWS</a:t>
            </a:r>
            <a:endParaRPr lang="en-US" dirty="0"/>
          </a:p>
        </p:txBody>
      </p:sp>
      <p:sp>
        <p:nvSpPr>
          <p:cNvPr id="15" name="Object 14"/>
          <p:cNvSpPr/>
          <p:nvPr/>
        </p:nvSpPr>
        <p:spPr>
          <a:xfrm>
            <a:off x="7237190" y="3732271"/>
            <a:ext cx="4242327" cy="758387"/>
          </a:xfrm>
          <a:prstGeom prst="rect">
            <a:avLst/>
          </a:prstGeom>
          <a:noFill/>
        </p:spPr>
        <p:txBody>
          <a:bodyPr wrap="square" lIns="0" tIns="0" rIns="0" bIns="0" rtlCol="0" anchor="t"/>
          <a:lstStyle/>
          <a:p>
            <a:pPr>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To prevent future disruptions, starting from 8-Jul-24, we have migrated our data collection process to Sagemaker Studio on AWS.</a:t>
            </a:r>
          </a:p>
        </p:txBody>
      </p:sp>
      <p:sp>
        <p:nvSpPr>
          <p:cNvPr id="16" name="Object 15"/>
          <p:cNvSpPr/>
          <p:nvPr/>
        </p:nvSpPr>
        <p:spPr>
          <a:xfrm>
            <a:off x="0" y="5408847"/>
            <a:ext cx="12188952" cy="1447438"/>
          </a:xfrm>
          <a:prstGeom prst="rect">
            <a:avLst/>
          </a:prstGeom>
          <a:solidFill>
            <a:srgbClr val="9AD2CB"/>
          </a:solidFill>
        </p:spPr>
        <p:txBody>
          <a:bodyPr/>
          <a:lstStyle/>
          <a:p>
            <a:endParaRPr lang="en-IN"/>
          </a:p>
        </p:txBody>
      </p:sp>
      <p:sp>
        <p:nvSpPr>
          <p:cNvPr id="17" name="Object 16"/>
          <p:cNvSpPr/>
          <p:nvPr/>
        </p:nvSpPr>
        <p:spPr>
          <a:xfrm>
            <a:off x="365760" y="5728897"/>
            <a:ext cx="11457432" cy="809274"/>
          </a:xfrm>
          <a:prstGeom prst="rect">
            <a:avLst/>
          </a:prstGeom>
          <a:noFill/>
        </p:spPr>
        <p:txBody>
          <a:bodyPr wrap="square" lIns="0" tIns="0" rIns="0" bIns="0" rtlCol="0" anchor="t"/>
          <a:lstStyle/>
          <a:p>
            <a:pPr algn="ctr">
              <a:lnSpc>
                <a:spcPts val="2125"/>
              </a:lnSpc>
              <a:buNone/>
            </a:pPr>
            <a:r>
              <a:rPr lang="en-US" sz="1575" b="1" kern="0" spc="158" dirty="0">
                <a:latin typeface="Roboto" pitchFamily="34" charset="0"/>
                <a:ea typeface="Roboto" pitchFamily="34" charset="-122"/>
                <a:cs typeface="Roboto" pitchFamily="34" charset="-120"/>
              </a:rPr>
              <a:t>THE SUCCESSFUL COMPLETION OF THE DATA COLLECTION AND EXPLORATORY DATA ANALYSIS PHASES LAYS A STRONG FOUNDATION FOR THE NEXT STEPS IN THE ALGORITHMIC TRADING PROJECT, SETTING THE STAGE FOR THE DEVELOPMENT AND OPTIMIZATION OF THE DEEP LEARNING MODEL.</a:t>
            </a: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Next Steps</a:t>
            </a:r>
          </a:p>
        </p:txBody>
      </p:sp>
      <p:sp>
        <p:nvSpPr>
          <p:cNvPr id="4" name="Object 3"/>
          <p:cNvSpPr/>
          <p:nvPr/>
        </p:nvSpPr>
        <p:spPr>
          <a:xfrm>
            <a:off x="586502" y="1782813"/>
            <a:ext cx="5446938" cy="4390522"/>
          </a:xfrm>
          <a:prstGeom prst="rect">
            <a:avLst/>
          </a:prstGeom>
          <a:noFill/>
        </p:spPr>
        <p:txBody>
          <a:bodyPr wrap="square" lIns="0" tIns="0" rIns="0" bIns="0" rtlCol="0" anchor="t"/>
          <a:lstStyle/>
          <a:p>
            <a:pPr marL="242900" indent="-242900" algn="l">
              <a:lnSpc>
                <a:spcPts val="2423"/>
              </a:lnSpc>
              <a:buSzPct val="100000"/>
              <a:buChar char="•"/>
            </a:pPr>
            <a:r>
              <a:rPr lang="en-US" sz="1796" b="1" kern="0" spc="179" dirty="0">
                <a:latin typeface="Roboto" pitchFamily="34" charset="0"/>
                <a:ea typeface="Roboto" pitchFamily="34" charset="-122"/>
                <a:cs typeface="Roboto" pitchFamily="34" charset="-120"/>
              </a:rPr>
              <a:t>PRE-PROCESSING</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Clean and prepare the data, handle missing values, scale features, and split the data into training and validation sets.</a:t>
            </a:r>
          </a:p>
          <a:p>
            <a:pPr marL="242900" indent="-242900" algn="l">
              <a:lnSpc>
                <a:spcPts val="2423"/>
              </a:lnSpc>
              <a:spcBef>
                <a:spcPts val="2353"/>
              </a:spcBef>
              <a:buSzPct val="100000"/>
              <a:buChar char="•"/>
            </a:pPr>
            <a:r>
              <a:rPr lang="en-US" sz="1796" b="1" kern="0" spc="179" dirty="0">
                <a:latin typeface="Roboto" pitchFamily="34" charset="0"/>
                <a:ea typeface="Roboto" pitchFamily="34" charset="-122"/>
                <a:cs typeface="Roboto" pitchFamily="34" charset="-120"/>
              </a:rPr>
              <a:t>MODELING</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Experiment with different deep learning architectures such as recurrent neural networks (RNNs), long short-term memory (LSTMs), or convolutional neural networks (CNNs) to build the algorithmic trading model.</a:t>
            </a:r>
          </a:p>
          <a:p>
            <a:pPr marL="242900" indent="-242900" algn="l">
              <a:lnSpc>
                <a:spcPts val="2423"/>
              </a:lnSpc>
              <a:spcBef>
                <a:spcPts val="2353"/>
              </a:spcBef>
              <a:buSzPct val="100000"/>
              <a:buChar char="•"/>
            </a:pPr>
            <a:r>
              <a:rPr lang="en-US" sz="1796" b="1" kern="0" spc="179" dirty="0">
                <a:latin typeface="Roboto" pitchFamily="34" charset="0"/>
                <a:ea typeface="Roboto" pitchFamily="34" charset="-122"/>
                <a:cs typeface="Roboto" pitchFamily="34" charset="-120"/>
              </a:rPr>
              <a:t>DOCUMENTATION</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Thoroughly document the data preparation steps, model architecture, hyperparameter tuning, and evaluation metrics to ensure reproducibility and maintainability.</a:t>
            </a:r>
            <a:endParaRPr lang="en-US" dirty="0"/>
          </a:p>
        </p:txBody>
      </p:sp>
      <p:sp>
        <p:nvSpPr>
          <p:cNvPr id="5" name="Object 4"/>
          <p:cNvSpPr/>
          <p:nvPr/>
        </p:nvSpPr>
        <p:spPr>
          <a:xfrm>
            <a:off x="6284928" y="1782813"/>
            <a:ext cx="5446938" cy="2917492"/>
          </a:xfrm>
          <a:prstGeom prst="rect">
            <a:avLst/>
          </a:prstGeom>
          <a:noFill/>
        </p:spPr>
        <p:txBody>
          <a:bodyPr wrap="square" lIns="0" tIns="0" rIns="0" bIns="0" rtlCol="0" anchor="t"/>
          <a:lstStyle/>
          <a:p>
            <a:pPr marL="242900" indent="-242900" algn="l">
              <a:lnSpc>
                <a:spcPts val="2423"/>
              </a:lnSpc>
              <a:buSzPct val="100000"/>
              <a:buChar char="•"/>
            </a:pPr>
            <a:r>
              <a:rPr lang="en-US" sz="1796" b="1" kern="0" spc="179" dirty="0">
                <a:latin typeface="Roboto" pitchFamily="34" charset="0"/>
                <a:ea typeface="Roboto" pitchFamily="34" charset="-122"/>
                <a:cs typeface="Roboto" pitchFamily="34" charset="-120"/>
              </a:rPr>
              <a:t>BEST MODEL SELECTION</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Evaluate the performance of the trained models on the validation set and select the one that demonstrates the best predictive accuracy and profitability for the algorithmic trading task.</a:t>
            </a:r>
          </a:p>
          <a:p>
            <a:pPr marL="242900" indent="-242900" algn="l">
              <a:lnSpc>
                <a:spcPts val="2423"/>
              </a:lnSpc>
              <a:spcBef>
                <a:spcPts val="2353"/>
              </a:spcBef>
              <a:buSzPct val="100000"/>
              <a:buChar char="•"/>
            </a:pPr>
            <a:r>
              <a:rPr lang="en-US" sz="1796" b="1" kern="0" spc="179" dirty="0">
                <a:latin typeface="Roboto" pitchFamily="34" charset="0"/>
                <a:ea typeface="Roboto" pitchFamily="34" charset="-122"/>
                <a:cs typeface="Roboto" pitchFamily="34" charset="-120"/>
              </a:rPr>
              <a:t>DEPLOYMENT</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Package the selected model and integrate it into a production-ready system for live trading, ensuring seamless deployment and monitoring.</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1">
                <a:solidFill>
                  <a:srgbClr val="FFFFFF"/>
                </a:solidFill>
                <a:latin typeface="+mj-lt"/>
                <a:ea typeface="+mj-ea"/>
                <a:cs typeface="+mj-cs"/>
              </a:rPr>
              <a:t>Thank You</a:t>
            </a:r>
            <a:endParaRPr lang="en-US" sz="5200">
              <a:solidFill>
                <a:srgbClr val="FFFFFF"/>
              </a:solidFill>
              <a:latin typeface="+mj-lt"/>
              <a:ea typeface="+mj-ea"/>
              <a:cs typeface="+mj-cs"/>
            </a:endParaRPr>
          </a:p>
        </p:txBody>
      </p:sp>
    </p:spTree>
    <p:extLst>
      <p:ext uri="{BB962C8B-B14F-4D97-AF65-F5344CB8AC3E}">
        <p14:creationId xmlns:p14="http://schemas.microsoft.com/office/powerpoint/2010/main" val="1056631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142</TotalTime>
  <Words>654</Words>
  <Application>Microsoft Office PowerPoint</Application>
  <PresentationFormat>Widescreen</PresentationFormat>
  <Paragraphs>57</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Aptos Display</vt:lpstr>
      <vt:lpstr>Arial</vt:lpstr>
      <vt:lpstr>Playfair Display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Ritesh Kumar</dc:creator>
  <cp:lastModifiedBy>Ritesh Kumar</cp:lastModifiedBy>
  <cp:revision>5</cp:revision>
  <dcterms:created xsi:type="dcterms:W3CDTF">2024-07-09T05:40:19Z</dcterms:created>
  <dcterms:modified xsi:type="dcterms:W3CDTF">2024-09-02T16:33:21Z</dcterms:modified>
</cp:coreProperties>
</file>